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410" r:id="rId2"/>
    <p:sldId id="408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304" r:id="rId24"/>
    <p:sldId id="305" r:id="rId25"/>
    <p:sldId id="381" r:id="rId26"/>
    <p:sldId id="307" r:id="rId27"/>
    <p:sldId id="308" r:id="rId28"/>
    <p:sldId id="309" r:id="rId29"/>
    <p:sldId id="310" r:id="rId30"/>
    <p:sldId id="311" r:id="rId31"/>
    <p:sldId id="312" r:id="rId32"/>
    <p:sldId id="314" r:id="rId33"/>
    <p:sldId id="315" r:id="rId34"/>
    <p:sldId id="342" r:id="rId35"/>
    <p:sldId id="269" r:id="rId36"/>
    <p:sldId id="270" r:id="rId37"/>
    <p:sldId id="271" r:id="rId38"/>
    <p:sldId id="272" r:id="rId39"/>
    <p:sldId id="273" r:id="rId40"/>
    <p:sldId id="27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51" autoAdjust="0"/>
    <p:restoredTop sz="94660"/>
  </p:normalViewPr>
  <p:slideViewPr>
    <p:cSldViewPr>
      <p:cViewPr varScale="1">
        <p:scale>
          <a:sx n="47" d="100"/>
          <a:sy n="47" d="100"/>
        </p:scale>
        <p:origin x="-77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C2F06-AA6F-4A5D-A9EF-1DECFD9058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C2F06-AA6F-4A5D-A9EF-1DECFD9058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OxoGbveFyyUA1M&amp;tbnid=EhR-ZWAX0-fegM:&amp;ved=0CAUQjRw&amp;url=http://purposefor.me/&amp;ei=2AYhUeq0B-X02gWC_ICYCg&amp;psig=AFQjCNFJMmk7dybhu1Q3hK_axFjccrQStA&amp;ust=136120533395979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42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UYBI9wpbXCA/TYe8jX-ogOI/AAAAAAAAAvw/aN2DilVjZso/s1600/at-the-cross-2-scapegoat.jpg" TargetMode="External"/><Relationship Id="rId7" Type="http://schemas.microsoft.com/office/2007/relationships/hdphoto" Target="../media/hdphoto1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4.wdp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9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0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42" TargetMode="Externa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42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9" name="Picture 5" descr="http://www.revelationillustrated.com/gallery2/images/tabernac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6784"/>
            <a:ext cx="9140758" cy="68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213" y="5992238"/>
            <a:ext cx="9160213" cy="865762"/>
          </a:xfrm>
          <a:solidFill>
            <a:schemeClr val="accent6">
              <a:lumMod val="50000"/>
            </a:schemeClr>
          </a:solidFill>
        </p:spPr>
        <p:txBody>
          <a:bodyPr bIns="182880"/>
          <a:lstStyle/>
          <a:p>
            <a:pPr algn="ctr"/>
            <a:r>
              <a:rPr lang="en-US" sz="4000" b="1" dirty="0" smtClean="0">
                <a:latin typeface="+mj-lt"/>
              </a:rPr>
              <a:t>The Tabernacle in the Wilderness pt. 8</a:t>
            </a:r>
          </a:p>
        </p:txBody>
      </p:sp>
    </p:spTree>
    <p:extLst>
      <p:ext uri="{BB962C8B-B14F-4D97-AF65-F5344CB8AC3E}">
        <p14:creationId xmlns:p14="http://schemas.microsoft.com/office/powerpoint/2010/main" val="320128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file5.uf.tistory.com/image/1952A9174BD11FEA78F5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3800"/>
                    </a14:imgEffect>
                    <a14:imgEffect>
                      <a14:saturation sat="400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2645" r="14317" b="29062"/>
          <a:stretch/>
        </p:blipFill>
        <p:spPr bwMode="auto">
          <a:xfrm>
            <a:off x="0" y="1044451"/>
            <a:ext cx="9144000" cy="57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7307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WHITE </a:t>
            </a:r>
            <a:r>
              <a:rPr lang="en-US" dirty="0" smtClean="0"/>
              <a:t>threads remind us of the </a:t>
            </a:r>
            <a:r>
              <a:rPr lang="en-US" dirty="0" err="1" smtClean="0"/>
              <a:t>sinlessness</a:t>
            </a:r>
            <a:r>
              <a:rPr lang="en-US" dirty="0" smtClean="0"/>
              <a:t> and purity of Jesus.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781800" y="1044451"/>
            <a:ext cx="2362200" cy="577701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>
            <a:noAutofit/>
          </a:bodyPr>
          <a:lstStyle/>
          <a:p>
            <a:r>
              <a:rPr lang="en-US" sz="3200" b="1" dirty="0" smtClean="0"/>
              <a:t>“And </a:t>
            </a:r>
            <a:r>
              <a:rPr lang="en-US" sz="3200" b="1" dirty="0"/>
              <a:t>you know that Jesus came to take away our sins, for there is no sin in him</a:t>
            </a:r>
            <a:r>
              <a:rPr lang="en-US" sz="3600" dirty="0" smtClean="0"/>
              <a:t>.” </a:t>
            </a:r>
          </a:p>
          <a:p>
            <a:pPr algn="r"/>
            <a:r>
              <a:rPr lang="en-US" sz="2000" dirty="0" smtClean="0"/>
              <a:t>1 Jn. 3:5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7621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7307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RED </a:t>
            </a:r>
            <a:r>
              <a:rPr lang="en-US" dirty="0" smtClean="0"/>
              <a:t>threads remind us of our suffering Savior and His </a:t>
            </a:r>
            <a:r>
              <a:rPr lang="en-US" b="1" dirty="0" smtClean="0"/>
              <a:t>BLOOD</a:t>
            </a:r>
            <a:r>
              <a:rPr lang="en-US" dirty="0" smtClean="0"/>
              <a:t> shed as the price of our salvation: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pic>
        <p:nvPicPr>
          <p:cNvPr id="2050" name="Picture 2" descr="http://cfile5.uf.tistory.com/image/1952A9174BD11FEA78F5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3800"/>
                    </a14:imgEffect>
                    <a14:imgEffect>
                      <a14:saturation sat="400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2645" r="14317" b="29062"/>
          <a:stretch/>
        </p:blipFill>
        <p:spPr bwMode="auto">
          <a:xfrm>
            <a:off x="0" y="1044451"/>
            <a:ext cx="9144000" cy="57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52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file5.uf.tistory.com/image/1952A9174BD11FEA78F5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3800"/>
                    </a14:imgEffect>
                    <a14:imgEffect>
                      <a14:saturation sat="400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2645" r="14317" b="29062"/>
          <a:stretch/>
        </p:blipFill>
        <p:spPr bwMode="auto">
          <a:xfrm>
            <a:off x="0" y="1600200"/>
            <a:ext cx="9144000" cy="52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5240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PURPLE</a:t>
            </a:r>
            <a:r>
              <a:rPr lang="en-US" dirty="0" smtClean="0"/>
              <a:t> was the color worn by kings. The soldiers used a purple robe to make fun of Jesus for Calling Himself a King. </a:t>
            </a:r>
          </a:p>
        </p:txBody>
      </p:sp>
    </p:spTree>
    <p:extLst>
      <p:ext uri="{BB962C8B-B14F-4D97-AF65-F5344CB8AC3E}">
        <p14:creationId xmlns:p14="http://schemas.microsoft.com/office/powerpoint/2010/main" val="121688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476" y="-1"/>
            <a:ext cx="5420524" cy="6857999"/>
          </a:xfrm>
        </p:spPr>
        <p:txBody>
          <a:bodyPr lIns="182880"/>
          <a:lstStyle/>
          <a:p>
            <a:pPr marL="0" indent="0">
              <a:buNone/>
            </a:pPr>
            <a:r>
              <a:rPr lang="en-US" sz="4100" dirty="0" smtClean="0"/>
              <a:t>“</a:t>
            </a:r>
            <a:r>
              <a:rPr lang="en-US" sz="4100" dirty="0"/>
              <a:t>And on his robe and on his leg is a name, KING OF KINGS, AND LORD OF LORDS</a:t>
            </a:r>
            <a:r>
              <a:rPr lang="en-US" sz="4100" dirty="0" smtClean="0"/>
              <a:t>.” </a:t>
            </a:r>
            <a:r>
              <a:rPr lang="en-US" sz="2000" dirty="0" smtClean="0"/>
              <a:t>Rev</a:t>
            </a:r>
            <a:r>
              <a:rPr lang="en-US" sz="2000" dirty="0"/>
              <a:t>. 19:16</a:t>
            </a:r>
          </a:p>
          <a:p>
            <a:endParaRPr lang="en-US" dirty="0"/>
          </a:p>
        </p:txBody>
      </p:sp>
      <p:pic>
        <p:nvPicPr>
          <p:cNvPr id="5122" name="Picture 2" descr="http://images.fineartamerica.com/images-medium-large/king-of-kings-carole-powe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colorTemperature colorTemp="6200"/>
                    </a14:imgEffect>
                    <a14:imgEffect>
                      <a14:saturation sat="292000"/>
                    </a14:imgEffect>
                    <a14:imgEffect>
                      <a14:brightnessContrast bright="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62" r="15236"/>
          <a:stretch/>
        </p:blipFill>
        <p:spPr bwMode="auto">
          <a:xfrm>
            <a:off x="-1" y="18788"/>
            <a:ext cx="3723477" cy="683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40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727.photobucket.com/albums/ww278/palomasilveira/IMAGENSBIBLICAS2/21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colorTemperature colorTemp="8800"/>
                    </a14:imgEffect>
                    <a14:imgEffect>
                      <a14:saturation sat="152000"/>
                    </a14:imgEffect>
                    <a14:imgEffect>
                      <a14:brightnessContrast bright="-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0" y="1"/>
            <a:ext cx="4378890" cy="68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0"/>
            <a:ext cx="4800600" cy="6858000"/>
          </a:xfrm>
        </p:spPr>
        <p:txBody>
          <a:bodyPr lIns="182880"/>
          <a:lstStyle/>
          <a:p>
            <a:pPr marL="0" indent="0">
              <a:buNone/>
            </a:pPr>
            <a:r>
              <a:rPr lang="en-US" sz="4400" b="1" dirty="0" smtClean="0"/>
              <a:t>BLUE</a:t>
            </a:r>
            <a:r>
              <a:rPr lang="en-US" sz="4400" dirty="0" smtClean="0"/>
              <a:t> is the color of the heavens. The Hebrews tent was beautiful, but it was just a copy of the true tabernacle in Heaven.</a:t>
            </a:r>
          </a:p>
        </p:txBody>
      </p:sp>
    </p:spTree>
    <p:extLst>
      <p:ext uri="{BB962C8B-B14F-4D97-AF65-F5344CB8AC3E}">
        <p14:creationId xmlns:p14="http://schemas.microsoft.com/office/powerpoint/2010/main" val="59986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pPr algn="l"/>
            <a:r>
              <a:rPr lang="en-US" sz="3600" dirty="0" smtClean="0"/>
              <a:t>Also, it is covered with angels. This reminds us of the guarding angel that God placed outside of the Garden of Eden to prevent Adam &amp; Eve from entering.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1" y="2133600"/>
            <a:ext cx="9035200" cy="33528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6200" y="5181600"/>
            <a:ext cx="899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 smtClean="0"/>
              <a:t>It also reminds us of how angels surround the Lord Jesus in Heaven &amp; worship Him </a:t>
            </a:r>
            <a:r>
              <a:rPr lang="en-US" sz="4000" kern="0" dirty="0" smtClean="0"/>
              <a:t>continually – </a:t>
            </a:r>
            <a:r>
              <a:rPr lang="en-US" sz="4000" kern="0" dirty="0" smtClean="0"/>
              <a:t>crying Holy! Holy! Holy</a:t>
            </a:r>
            <a:r>
              <a:rPr lang="en-US" sz="4000" kern="0" dirty="0" smtClean="0"/>
              <a:t>!</a:t>
            </a:r>
            <a:endParaRPr lang="en-US" sz="40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7131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69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96"/>
            <a:ext cx="9133562" cy="6450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 lIns="0" tIns="0" rIns="0" bIns="91440"/>
          <a:lstStyle/>
          <a:p>
            <a:pPr algn="ctr"/>
            <a:r>
              <a:rPr lang="en-US" b="1" dirty="0" smtClean="0"/>
              <a:t>Today, we will look at </a:t>
            </a:r>
            <a:br>
              <a:rPr lang="en-US" b="1" dirty="0" smtClean="0"/>
            </a:br>
            <a:r>
              <a:rPr lang="en-US" b="1" dirty="0" smtClean="0"/>
              <a:t>the next covering.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 rot="489559">
            <a:off x="894224" y="2652083"/>
            <a:ext cx="1861868" cy="6851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kern="0" dirty="0" smtClean="0"/>
              <a:t>Our Divine </a:t>
            </a:r>
          </a:p>
          <a:p>
            <a:pPr algn="ctr"/>
            <a:r>
              <a:rPr lang="en-US" sz="2400" b="1" kern="0" dirty="0" smtClean="0"/>
              <a:t>Christ</a:t>
            </a: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110942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833"/>
            <a:ext cx="9144000" cy="781833"/>
          </a:xfrm>
        </p:spPr>
        <p:txBody>
          <a:bodyPr/>
          <a:lstStyle/>
          <a:p>
            <a:pPr algn="ctr"/>
            <a:r>
              <a:rPr lang="en-US" b="1" dirty="0" smtClean="0"/>
              <a:t>The Woven Goat Hair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8000"/>
                    </a14:imgEffect>
                    <a14:imgEffect>
                      <a14:colorTemperature colorTemp="7400"/>
                    </a14:imgEffect>
                    <a14:imgEffect>
                      <a14:brightnessContrast bright="3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390378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  <a14:imgEffect>
                      <a14:brightnessContrast bright="1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06649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05200" y="685800"/>
            <a:ext cx="5638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1" kern="0" dirty="0" smtClean="0"/>
              <a:t>The </a:t>
            </a:r>
            <a:r>
              <a:rPr lang="en-US" sz="3200" b="1" kern="0" dirty="0"/>
              <a:t>goat hair covering is all about man’s sin &amp; failure.</a:t>
            </a:r>
          </a:p>
          <a:p>
            <a:pPr marL="0" indent="0">
              <a:buNone/>
            </a:pPr>
            <a:r>
              <a:rPr lang="en-US" sz="3200" b="1" kern="0" dirty="0" smtClean="0"/>
              <a:t>It </a:t>
            </a:r>
            <a:r>
              <a:rPr lang="en-US" sz="3200" b="1" kern="0" dirty="0" smtClean="0"/>
              <a:t>was common practice for the tent dwellers of that time to make their tents out of black woven goat </a:t>
            </a:r>
            <a:r>
              <a:rPr lang="en-US" sz="3200" b="1" kern="0" dirty="0" smtClean="0"/>
              <a:t>hair. This cover may have been black…</a:t>
            </a:r>
          </a:p>
        </p:txBody>
      </p:sp>
    </p:spTree>
    <p:extLst>
      <p:ext uri="{BB962C8B-B14F-4D97-AF65-F5344CB8AC3E}">
        <p14:creationId xmlns:p14="http://schemas.microsoft.com/office/powerpoint/2010/main" val="4027310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6800"/>
                    </a14:imgEffect>
                    <a14:imgEffect>
                      <a14:saturation sat="220000"/>
                    </a14:imgEffect>
                    <a14:imgEffect>
                      <a14:brightnessContrast bright="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8091" r="11233" b="13699"/>
          <a:stretch/>
        </p:blipFill>
        <p:spPr>
          <a:xfrm>
            <a:off x="0" y="0"/>
            <a:ext cx="5199670" cy="3831336"/>
          </a:xfrm>
          <a:prstGeom prst="rect">
            <a:avLst/>
          </a:prstGeom>
        </p:spPr>
      </p:pic>
      <p:pic>
        <p:nvPicPr>
          <p:cNvPr id="1026" name="Picture 2" descr="http://purposefor.files.wordpress.com/2012/03/scales-of-justice-istock_000005017451medium.jpg?w=840&amp;h=280&amp;crop=1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8000"/>
                    </a14:imgEffect>
                    <a14:imgEffect>
                      <a14:colorTemperature colorTemp="5800"/>
                    </a14:imgEffect>
                    <a14:imgEffect>
                      <a14:saturation sat="220000"/>
                    </a14:imgEffect>
                    <a14:imgEffect>
                      <a14:brightnessContrast bright="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"/>
          <a:stretch/>
        </p:blipFill>
        <p:spPr bwMode="auto">
          <a:xfrm>
            <a:off x="-13570" y="3831337"/>
            <a:ext cx="915757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3831337"/>
            <a:ext cx="4065740" cy="29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400" b="1" kern="0" dirty="0" smtClean="0">
                <a:ln w="25400">
                  <a:solidFill>
                    <a:schemeClr val="bg1"/>
                  </a:solidFill>
                </a:ln>
                <a:effectLst>
                  <a:glow rad="88900">
                    <a:schemeClr val="bg1">
                      <a:alpha val="40000"/>
                    </a:schemeClr>
                  </a:glow>
                </a:effectLst>
              </a:rPr>
              <a:t>All sin weighs the same to God </a:t>
            </a:r>
            <a:r>
              <a:rPr lang="en-US" sz="4400" b="1" kern="0" dirty="0" smtClean="0">
                <a:ln w="25400">
                  <a:solidFill>
                    <a:schemeClr val="bg1"/>
                  </a:solidFill>
                </a:ln>
                <a:effectLst>
                  <a:glow rad="88900">
                    <a:schemeClr val="bg1">
                      <a:alpha val="40000"/>
                    </a:schemeClr>
                  </a:glow>
                </a:effectLst>
                <a:sym typeface="Wingdings" pitchFamily="2" charset="2"/>
              </a:rPr>
              <a:t></a:t>
            </a:r>
            <a:r>
              <a:rPr lang="en-US" sz="4400" b="1" kern="0" dirty="0" smtClean="0">
                <a:ln w="25400">
                  <a:solidFill>
                    <a:schemeClr val="bg1"/>
                  </a:solidFill>
                </a:ln>
                <a:effectLst>
                  <a:glow rad="88900">
                    <a:schemeClr val="bg1">
                      <a:alpha val="40000"/>
                    </a:schemeClr>
                  </a:glow>
                </a:effectLst>
              </a:rPr>
              <a:t> Black, Gray </a:t>
            </a:r>
            <a:r>
              <a:rPr lang="en-US" sz="4400" b="1" kern="0" dirty="0" smtClean="0">
                <a:ln w="25400">
                  <a:solidFill>
                    <a:schemeClr val="bg1"/>
                  </a:solidFill>
                </a:ln>
                <a:effectLst>
                  <a:glow rad="88900">
                    <a:schemeClr val="bg1">
                      <a:alpha val="40000"/>
                    </a:schemeClr>
                  </a:glow>
                </a:effectLst>
              </a:rPr>
              <a:t>&amp; White</a:t>
            </a:r>
            <a:endParaRPr lang="en-US" sz="4400" b="1" kern="0" dirty="0">
              <a:ln w="25400">
                <a:solidFill>
                  <a:schemeClr val="bg1"/>
                </a:solidFill>
              </a:ln>
              <a:effectLst>
                <a:glow rad="889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99670" y="-25052"/>
            <a:ext cx="3944330" cy="4216052"/>
          </a:xfrm>
          <a:prstGeom prst="rect">
            <a:avLst/>
          </a:prstGeom>
          <a:solidFill>
            <a:schemeClr val="bg1"/>
          </a:solidFill>
          <a:ln w="60325" cmpd="sng">
            <a:solidFill>
              <a:srgbClr val="BC8F00"/>
            </a:solidFill>
            <a:prstDash val="solid"/>
            <a:miter lim="800000"/>
            <a:headEnd/>
            <a:tailEnd/>
          </a:ln>
          <a:effectLst>
            <a:glow rad="279400">
              <a:srgbClr val="FFC000">
                <a:alpha val="40000"/>
              </a:srgbClr>
            </a:glow>
            <a:softEdge rad="0"/>
          </a:effectLst>
          <a:extLst/>
        </p:spPr>
        <p:txBody>
          <a:bodyPr vert="horz" wrap="square" lIns="27432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1" kern="0" dirty="0" smtClean="0"/>
              <a:t>However, the goat hair could have been any color.</a:t>
            </a:r>
          </a:p>
          <a:p>
            <a:pPr marL="0" indent="0">
              <a:buNone/>
            </a:pPr>
            <a:r>
              <a:rPr lang="en-US" sz="2400" b="1" kern="0" dirty="0" smtClean="0"/>
              <a:t>(The bible doesn’t </a:t>
            </a:r>
            <a:r>
              <a:rPr lang="en-US" sz="2400" b="1" kern="0" dirty="0" smtClean="0"/>
              <a:t>say) </a:t>
            </a:r>
            <a:endParaRPr lang="en-US" sz="2400" b="1" kern="0" dirty="0" smtClean="0"/>
          </a:p>
          <a:p>
            <a:pPr marL="0" indent="0">
              <a:buNone/>
            </a:pPr>
            <a:endParaRPr lang="en-US" sz="800" b="1" kern="0" dirty="0"/>
          </a:p>
          <a:p>
            <a:pPr marL="0" indent="0">
              <a:buNone/>
            </a:pPr>
            <a:r>
              <a:rPr lang="en-US" sz="3200" b="1" kern="0" dirty="0" smtClean="0"/>
              <a:t>There is no such thing as </a:t>
            </a:r>
            <a:r>
              <a:rPr lang="en-US" sz="3200" b="1" kern="0" dirty="0" smtClean="0"/>
              <a:t>“</a:t>
            </a:r>
            <a:r>
              <a:rPr lang="en-US" sz="3200" b="1" kern="0" dirty="0"/>
              <a:t>g</a:t>
            </a:r>
            <a:r>
              <a:rPr lang="en-US" sz="3200" b="1" kern="0" dirty="0" smtClean="0"/>
              <a:t>ray areas” or </a:t>
            </a:r>
            <a:r>
              <a:rPr lang="en-US" sz="3200" b="1" kern="0" dirty="0" smtClean="0"/>
              <a:t>“little white </a:t>
            </a:r>
            <a:r>
              <a:rPr lang="en-US" sz="3200" b="1" kern="0" dirty="0" smtClean="0"/>
              <a:t>lies.”</a:t>
            </a:r>
            <a:endParaRPr lang="en-US" sz="3200" b="1" kern="0" dirty="0"/>
          </a:p>
        </p:txBody>
      </p:sp>
    </p:spTree>
    <p:extLst>
      <p:ext uri="{BB962C8B-B14F-4D97-AF65-F5344CB8AC3E}">
        <p14:creationId xmlns:p14="http://schemas.microsoft.com/office/powerpoint/2010/main" val="97288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rese\Desktop\1_Working On\1_Study For this Weekend\Tabernacle Series\Tabernacle PIX\Tabernacle - Mishkan - Exodus 35-18-18- Mishkan Tent Staking Pegs- View 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3516" r="18432" b="3520"/>
          <a:stretch/>
        </p:blipFill>
        <p:spPr bwMode="auto">
          <a:xfrm>
            <a:off x="2438400" y="0"/>
            <a:ext cx="6705600" cy="47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7000" y="4572000"/>
            <a:ext cx="6477000" cy="2286001"/>
          </a:xfrm>
          <a:prstGeom prst="rect">
            <a:avLst/>
          </a:prstGeom>
          <a:solidFill>
            <a:srgbClr val="740000"/>
          </a:solidFill>
          <a:ln>
            <a:noFill/>
          </a:ln>
          <a:extLst/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“Christ </a:t>
            </a:r>
            <a:r>
              <a:rPr lang="en-US" sz="3200" b="1" dirty="0"/>
              <a:t>never sinned but God put our sin on Him</a:t>
            </a:r>
            <a:r>
              <a:rPr lang="en-US" sz="3200" b="1" dirty="0" smtClean="0"/>
              <a:t>...” </a:t>
            </a:r>
            <a:r>
              <a:rPr lang="en-US" sz="2000" dirty="0" smtClean="0"/>
              <a:t>2 Cor. 5:21</a:t>
            </a:r>
          </a:p>
          <a:p>
            <a:pPr marL="0" indent="0" algn="ctr">
              <a:buNone/>
            </a:pPr>
            <a:r>
              <a:rPr lang="en-US" sz="3200" b="1" kern="0" dirty="0" smtClean="0"/>
              <a:t>On </a:t>
            </a:r>
            <a:r>
              <a:rPr lang="en-US" sz="3200" b="1" kern="0" dirty="0"/>
              <a:t>the </a:t>
            </a:r>
            <a:r>
              <a:rPr lang="en-US" sz="3200" b="1" kern="0" dirty="0" smtClean="0"/>
              <a:t>cross, Jesus was covered with our sin</a:t>
            </a:r>
          </a:p>
          <a:p>
            <a:pPr marL="0" indent="0" algn="ctr">
              <a:buNone/>
            </a:pPr>
            <a:r>
              <a:rPr lang="en-US" sz="3200" b="1" kern="0" dirty="0" smtClean="0"/>
              <a:t>.</a:t>
            </a:r>
            <a:endParaRPr lang="en-US" sz="3200" b="1" kern="0" dirty="0"/>
          </a:p>
        </p:txBody>
      </p:sp>
      <p:sp>
        <p:nvSpPr>
          <p:cNvPr id="8" name="Rectangle 7"/>
          <p:cNvSpPr/>
          <p:nvPr/>
        </p:nvSpPr>
        <p:spPr>
          <a:xfrm rot="1356464">
            <a:off x="3006270" y="1381008"/>
            <a:ext cx="2481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Man’s Sin &amp; Failure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8" y="-14606"/>
            <a:ext cx="2621072" cy="6858000"/>
          </a:xfrm>
          <a:solidFill>
            <a:schemeClr val="bg1"/>
          </a:solidFill>
        </p:spPr>
        <p:txBody>
          <a:bodyPr lIns="137160"/>
          <a:lstStyle/>
          <a:p>
            <a:pPr marL="0" indent="0">
              <a:buNone/>
            </a:pPr>
            <a:r>
              <a:rPr lang="en-US" sz="3000" b="1" dirty="0" smtClean="0"/>
              <a:t>We know that this </a:t>
            </a:r>
            <a:r>
              <a:rPr lang="en-US" sz="3000" b="1" dirty="0" smtClean="0"/>
              <a:t>covering </a:t>
            </a:r>
            <a:r>
              <a:rPr lang="en-US" sz="3000" b="1" dirty="0" smtClean="0"/>
              <a:t>completely covered </a:t>
            </a:r>
            <a:r>
              <a:rPr lang="en-US" sz="3000" b="1" dirty="0" smtClean="0"/>
              <a:t>the </a:t>
            </a:r>
            <a:r>
              <a:rPr lang="en-US" sz="3000" b="1" dirty="0" smtClean="0"/>
              <a:t>beautiful covering </a:t>
            </a:r>
            <a:r>
              <a:rPr lang="en-US" sz="3000" b="1" dirty="0" smtClean="0"/>
              <a:t>beneath it.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This </a:t>
            </a:r>
            <a:r>
              <a:rPr lang="en-US" sz="3000" b="1" dirty="0" smtClean="0"/>
              <a:t>is a picture of the Lord Jesus taking our sin upon Himself. 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297790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p=10142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3.bp.blogspot.com/-UYBI9wpbXCA/TYe8jX-ogOI/AAAAAAAAAvw/aN2DilVjZso/s400/at-the-cross-2-scapegoa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  <a14:imgEffect>
                      <a14:colorTemperature colorTemp="7000"/>
                    </a14:imgEffect>
                    <a14:imgEffect>
                      <a14:saturation sat="228000"/>
                    </a14:imgEffect>
                    <a14:imgEffect>
                      <a14:brightnessContrast bright="6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5216792" y="0"/>
            <a:ext cx="3927208" cy="34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  <a14:imgEffect>
                      <a14:colorTemperature colorTemp="5700"/>
                    </a14:imgEffect>
                    <a14:imgEffect>
                      <a14:saturation sat="148000"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52" r="17351"/>
          <a:stretch/>
        </p:blipFill>
        <p:spPr>
          <a:xfrm>
            <a:off x="0" y="0"/>
            <a:ext cx="5181600" cy="523058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16792" y="3276600"/>
            <a:ext cx="3895892" cy="3581400"/>
          </a:xfrm>
          <a:prstGeom prst="rect">
            <a:avLst/>
          </a:prstGeom>
          <a:solidFill>
            <a:srgbClr val="740000"/>
          </a:solidFill>
          <a:ln w="41275" cmpd="sng">
            <a:solidFill>
              <a:schemeClr val="tx1"/>
            </a:solidFill>
          </a:ln>
          <a:extLst/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kern="0" dirty="0" smtClean="0"/>
              <a:t>The ‘</a:t>
            </a:r>
            <a:r>
              <a:rPr lang="en-US" sz="2800" b="1" kern="0" dirty="0" smtClean="0"/>
              <a:t>SCAPEGOAT’ was an innocent goat that the High Priest laid hands upon &amp; confessed the nation’s sins. It was then sent out of the camp.</a:t>
            </a:r>
            <a:endParaRPr lang="en-US" sz="2800" b="1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5181600" cy="2057400"/>
          </a:xfrm>
          <a:solidFill>
            <a:schemeClr val="bg1"/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3200" dirty="0" smtClean="0"/>
              <a:t>The ‘</a:t>
            </a:r>
            <a:r>
              <a:rPr lang="en-US" sz="3200" b="1" dirty="0" smtClean="0"/>
              <a:t>SIN OFFERING’ </a:t>
            </a:r>
            <a:r>
              <a:rPr lang="en-US" sz="3200" dirty="0" smtClean="0"/>
              <a:t>was an innocent goat that died for one year’s worth of the nation’s sins.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35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16792" y="3810000"/>
            <a:ext cx="3895892" cy="3048000"/>
          </a:xfrm>
          <a:prstGeom prst="rect">
            <a:avLst/>
          </a:prstGeom>
          <a:solidFill>
            <a:srgbClr val="740000"/>
          </a:solidFill>
          <a:ln w="53975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 smtClean="0"/>
              <a:t>Jesus is Our SCAPEGOAT</a:t>
            </a:r>
          </a:p>
          <a:p>
            <a:pPr marL="0" indent="0">
              <a:buNone/>
            </a:pPr>
            <a:r>
              <a:rPr lang="en-US" sz="2800" b="1" kern="0" dirty="0" smtClean="0"/>
              <a:t>“</a:t>
            </a:r>
            <a:r>
              <a:rPr lang="en-US" sz="2800" b="1" dirty="0" smtClean="0"/>
              <a:t>He </a:t>
            </a:r>
            <a:r>
              <a:rPr lang="en-US" sz="2800" b="1" dirty="0"/>
              <a:t>has removed our sins as far from us </a:t>
            </a:r>
            <a:r>
              <a:rPr lang="en-US" sz="2800" b="1" dirty="0" smtClean="0"/>
              <a:t>as </a:t>
            </a:r>
            <a:r>
              <a:rPr lang="en-US" sz="2800" b="1" dirty="0"/>
              <a:t>the east is from the west</a:t>
            </a:r>
            <a:r>
              <a:rPr lang="en-US" sz="2800" b="1" dirty="0" smtClean="0"/>
              <a:t>.” </a:t>
            </a:r>
            <a:r>
              <a:rPr lang="en-US" sz="2000" dirty="0" smtClean="0"/>
              <a:t>Psalm 103:12</a:t>
            </a:r>
            <a:endParaRPr lang="en-US" sz="20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"/>
          <a:stretch/>
        </p:blipFill>
        <p:spPr>
          <a:xfrm>
            <a:off x="-33701" y="0"/>
            <a:ext cx="5248107" cy="4354785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  <a14:imgEffect>
                      <a14:colorTemperature colorTemp="9800"/>
                    </a14:imgEffect>
                    <a14:imgEffect>
                      <a14:saturation sat="400000"/>
                    </a14:imgEffect>
                    <a14:imgEffect>
                      <a14:brightnessContrast bright="1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23976" r="36517" b="9128"/>
          <a:stretch/>
        </p:blipFill>
        <p:spPr bwMode="auto">
          <a:xfrm>
            <a:off x="5216792" y="8351"/>
            <a:ext cx="3895892" cy="38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5181600" cy="34290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“…sending His own Son in flesh like ours… as </a:t>
            </a:r>
            <a:r>
              <a:rPr lang="en-US" sz="2800" b="1" dirty="0"/>
              <a:t>a</a:t>
            </a:r>
            <a:r>
              <a:rPr lang="en-US" sz="3600" b="1" dirty="0"/>
              <a:t> </a:t>
            </a:r>
            <a:r>
              <a:rPr lang="en-US" sz="4000" b="1" dirty="0"/>
              <a:t>sin offering</a:t>
            </a:r>
            <a:r>
              <a:rPr lang="en-US" sz="2800" dirty="0"/>
              <a:t>” </a:t>
            </a:r>
            <a:r>
              <a:rPr lang="en-US" sz="1800" dirty="0"/>
              <a:t>Rom. </a:t>
            </a:r>
            <a:r>
              <a:rPr lang="en-US" sz="1800" dirty="0" smtClean="0"/>
              <a:t>8:3</a:t>
            </a:r>
            <a:br>
              <a:rPr lang="en-US" sz="1800" dirty="0" smtClean="0"/>
            </a:br>
            <a:endParaRPr lang="en-US" sz="1000" dirty="0"/>
          </a:p>
          <a:p>
            <a:pPr marL="0" indent="0">
              <a:buNone/>
            </a:pPr>
            <a:r>
              <a:rPr lang="en-US" sz="2700" b="1" dirty="0" smtClean="0"/>
              <a:t>Jesus </a:t>
            </a:r>
            <a:r>
              <a:rPr lang="en-US" sz="2700" b="1" dirty="0" smtClean="0"/>
              <a:t>is Our Sin Offering Who</a:t>
            </a:r>
          </a:p>
          <a:p>
            <a:pPr marL="0" indent="0">
              <a:buNone/>
            </a:pPr>
            <a:r>
              <a:rPr lang="en-US" sz="2700" b="1" dirty="0" smtClean="0"/>
              <a:t>Died for Our Sins </a:t>
            </a:r>
            <a:r>
              <a:rPr lang="en-US" sz="2700" b="1" dirty="0" smtClean="0">
                <a:sym typeface="Wingdings" pitchFamily="2" charset="2"/>
              </a:rPr>
              <a:t>– not just for one year, but </a:t>
            </a:r>
            <a:r>
              <a:rPr lang="en-US" sz="2700" b="1" dirty="0" smtClean="0"/>
              <a:t>Forever! </a:t>
            </a:r>
          </a:p>
        </p:txBody>
      </p:sp>
    </p:spTree>
    <p:extLst>
      <p:ext uri="{BB962C8B-B14F-4D97-AF65-F5344CB8AC3E}">
        <p14:creationId xmlns:p14="http://schemas.microsoft.com/office/powerpoint/2010/main" val="696128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2"/>
            <a:ext cx="9133562" cy="6450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 lIns="0" tIns="0" rIns="0" bIns="91440"/>
          <a:lstStyle/>
          <a:p>
            <a:pPr algn="ctr"/>
            <a:r>
              <a:rPr lang="en-US" b="1" dirty="0" smtClean="0"/>
              <a:t>Next, we will look at </a:t>
            </a:r>
            <a:br>
              <a:rPr lang="en-US" b="1" dirty="0" smtClean="0"/>
            </a:br>
            <a:r>
              <a:rPr lang="en-US" b="1" dirty="0" smtClean="0"/>
              <a:t>the next covering.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 rot="489559">
            <a:off x="894224" y="2652083"/>
            <a:ext cx="1861868" cy="6851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kern="0" dirty="0" smtClean="0"/>
              <a:t>Our Divine </a:t>
            </a:r>
          </a:p>
          <a:p>
            <a:pPr algn="ctr"/>
            <a:r>
              <a:rPr lang="en-US" sz="2400" b="1" kern="0" dirty="0" smtClean="0"/>
              <a:t>Christ</a:t>
            </a:r>
            <a:endParaRPr lang="en-US" sz="2400" b="1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 rot="621802">
            <a:off x="1983986" y="2040779"/>
            <a:ext cx="1861868" cy="6851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kern="0" dirty="0" smtClean="0"/>
              <a:t>Our Sin Offering</a:t>
            </a: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416549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 descr="tabernac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6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2743200" cy="3962400"/>
          </a:xfrm>
          <a:solidFill>
            <a:schemeClr val="bg1">
              <a:alpha val="65000"/>
            </a:schemeClr>
          </a:solidFill>
        </p:spPr>
        <p:txBody>
          <a:bodyPr lIns="182880" tIns="91440"/>
          <a:lstStyle/>
          <a:p>
            <a:pPr marL="0" indent="0">
              <a:buNone/>
            </a:pPr>
            <a:r>
              <a:rPr lang="en-US" sz="3600" b="1" dirty="0" smtClean="0"/>
              <a:t>The bible is </a:t>
            </a:r>
            <a:r>
              <a:rPr lang="en-US" sz="3600" b="1" dirty="0" err="1" smtClean="0"/>
              <a:t>is</a:t>
            </a:r>
            <a:r>
              <a:rPr lang="en-US" sz="3600" b="1" dirty="0" smtClean="0"/>
              <a:t> the story of God trying to make a way to live with men.</a:t>
            </a:r>
          </a:p>
        </p:txBody>
      </p:sp>
    </p:spTree>
    <p:extLst>
      <p:ext uri="{BB962C8B-B14F-4D97-AF65-F5344CB8AC3E}">
        <p14:creationId xmlns:p14="http://schemas.microsoft.com/office/powerpoint/2010/main" val="61075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p=10142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7-1_pointed-to-chr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5100"/>
                    </a14:imgEffect>
                    <a14:imgEffect>
                      <a14:brightnessContrast bright="2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700"/>
            <a:ext cx="7467600" cy="6845300"/>
          </a:xfrm>
          <a:noFill/>
          <a:ln/>
        </p:spPr>
      </p:pic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3276600" cy="6858000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/>
              <a:t>Everything About the Tabernacle Points to Jesus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314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p=10142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800px-Holman_The_Tabernacle_in_the_Wildern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11100"/>
                    </a14:imgEffect>
                    <a14:imgEffect>
                      <a14:saturation sat="152000"/>
                    </a14:imgEffect>
                    <a14:imgEffect>
                      <a14:brightnessContrast bright="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0"/>
          <a:stretch>
            <a:fillRect/>
          </a:stretch>
        </p:blipFill>
        <p:spPr>
          <a:xfrm>
            <a:off x="1139825" y="0"/>
            <a:ext cx="8004175" cy="6858000"/>
          </a:xfrm>
          <a:noFill/>
          <a:ln/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57400" cy="6858000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/>
              <a:t>It was a tent, made of mere fabric, yet it was full of the glory of God</a:t>
            </a:r>
            <a:r>
              <a:rPr lang="en-US" sz="4000" dirty="0" smtClean="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1698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386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Clr>
                <a:srgbClr val="E1BA85"/>
              </a:buCl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Tabernacle was built using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very expensive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materials such as gold, silver, bronze, and special cloth.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colorTemperature colorTemp="11500"/>
                    </a14:imgEffect>
                    <a14:imgEffect>
                      <a14:saturation sat="80000"/>
                    </a14:imgEffect>
                    <a14:imgEffect>
                      <a14:brightnessContrast bright="1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492"/>
            <a:ext cx="9067800" cy="52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55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276600" cy="6858000"/>
          </a:xfrm>
        </p:spPr>
        <p:txBody>
          <a:bodyPr lIns="182880"/>
          <a:lstStyle/>
          <a:p>
            <a:pPr marL="0" indent="0">
              <a:spcBef>
                <a:spcPct val="50000"/>
              </a:spcBef>
              <a:buClr>
                <a:srgbClr val="E1BA85"/>
              </a:buClr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gold in the Tabernacle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weighed over a ton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Today,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cost would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 more than a million. </a:t>
            </a:r>
          </a:p>
          <a:p>
            <a:pPr marL="0" indent="0">
              <a:spcBef>
                <a:spcPct val="50000"/>
              </a:spcBef>
              <a:buClr>
                <a:srgbClr val="E1BA85"/>
              </a:buClr>
              <a:buNone/>
            </a:pP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reminds us of Jesus -- The greatest treasure in the universe!</a:t>
            </a:r>
            <a:endParaRPr lang="en-GB" sz="2400" b="1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  <a14:imgEffect>
                      <a14:colorTemperature colorTemp="9800"/>
                    </a14:imgEffect>
                    <a14:imgEffect>
                      <a14:saturation sat="320000"/>
                    </a14:imgEffect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9133" r="28821" b="11407"/>
          <a:stretch/>
        </p:blipFill>
        <p:spPr>
          <a:xfrm>
            <a:off x="3276600" y="0"/>
            <a:ext cx="5847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GB" sz="3600" dirty="0"/>
              <a:t>Then, they </a:t>
            </a:r>
            <a:r>
              <a:rPr lang="en-GB" sz="3600" dirty="0" smtClean="0"/>
              <a:t>put </a:t>
            </a:r>
            <a:r>
              <a:rPr lang="en-GB" sz="3600" dirty="0"/>
              <a:t>four coverings over it.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10300"/>
                    </a14:imgEffect>
                    <a14:imgEffect>
                      <a14:saturation sat="400000"/>
                    </a14:imgEffect>
                    <a14:imgEffect>
                      <a14:brightnessContrast bright="4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69" b="20365"/>
          <a:stretch/>
        </p:blipFill>
        <p:spPr>
          <a:xfrm>
            <a:off x="2028" y="762000"/>
            <a:ext cx="9139943" cy="60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2819400"/>
          </a:xfrm>
        </p:spPr>
        <p:txBody>
          <a:bodyPr/>
          <a:lstStyle/>
          <a:p>
            <a:r>
              <a:rPr lang="en-US" sz="4000" dirty="0" smtClean="0"/>
              <a:t>We looked at the first covering – the one nearest to the glorious presence of God inside the tent. </a:t>
            </a:r>
            <a:br>
              <a:rPr lang="en-US" sz="4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4000" dirty="0" smtClean="0"/>
              <a:t>We learned that </a:t>
            </a:r>
            <a:r>
              <a:rPr lang="en-US" sz="4000" dirty="0"/>
              <a:t>it’s four </a:t>
            </a:r>
            <a:r>
              <a:rPr lang="en-US" sz="4000" dirty="0" smtClean="0"/>
              <a:t>colors remind us of our Divine Lord Jesus!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3" y="2743200"/>
            <a:ext cx="9035200" cy="410331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328" y="4800600"/>
            <a:ext cx="37131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8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1353</Words>
  <Application>Microsoft Office PowerPoint</Application>
  <PresentationFormat>On-screen Show (4:3)</PresentationFormat>
  <Paragraphs>128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Refined</vt:lpstr>
      <vt:lpstr>The Tabernacle in the Wilderness pt. 8</vt:lpstr>
      <vt:lpstr>PowerPoint Presentation</vt:lpstr>
      <vt:lpstr>PowerPoint Presentation</vt:lpstr>
      <vt:lpstr>Everything About the Tabernacle Points to Jesus        </vt:lpstr>
      <vt:lpstr>It was a tent, made of mere fabric, yet it was full of the glory of God!</vt:lpstr>
      <vt:lpstr>PowerPoint Presentation</vt:lpstr>
      <vt:lpstr>PowerPoint Presentation</vt:lpstr>
      <vt:lpstr>Then, they put four coverings over it. </vt:lpstr>
      <vt:lpstr>We looked at the first covering – the one nearest to the glorious presence of God inside the tent.   We learned that it’s four colors remind us of our Divine Lord Jesus!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Also, it is covered with angels. This reminds us of the guarding angel that God placed outside of the Garden of Eden to prevent Adam &amp; Eve from entering.</vt:lpstr>
      <vt:lpstr>Today, we will look at  the next covering.</vt:lpstr>
      <vt:lpstr>The Woven Goat Hair</vt:lpstr>
      <vt:lpstr>PowerPoint Presentation</vt:lpstr>
      <vt:lpstr>PowerPoint Presentation</vt:lpstr>
      <vt:lpstr>PowerPoint Presentation</vt:lpstr>
      <vt:lpstr>PowerPoint Presentation</vt:lpstr>
      <vt:lpstr>Next, we will look at  the next covering.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96</cp:revision>
  <dcterms:created xsi:type="dcterms:W3CDTF">2012-08-28T02:53:07Z</dcterms:created>
  <dcterms:modified xsi:type="dcterms:W3CDTF">2013-02-18T15:54:14Z</dcterms:modified>
</cp:coreProperties>
</file>